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69" r:id="rId3"/>
    <p:sldId id="257" r:id="rId4"/>
    <p:sldId id="258" r:id="rId5"/>
    <p:sldId id="259" r:id="rId6"/>
    <p:sldId id="261" r:id="rId7"/>
    <p:sldId id="262" r:id="rId8"/>
    <p:sldId id="263" r:id="rId9"/>
    <p:sldId id="264" r:id="rId10"/>
    <p:sldId id="265" r:id="rId11"/>
    <p:sldId id="267"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8" d="100"/>
          <a:sy n="88" d="100"/>
        </p:scale>
        <p:origin x="-55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AF746343-341B-4280-B3D3-13B19E55833A}" type="datetimeFigureOut">
              <a:rPr lang="tr-TR" smtClean="0"/>
              <a:t>07.09.2022</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F6A107E0-34EE-4F99-905B-4B1DC322F37A}"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F746343-341B-4280-B3D3-13B19E55833A}" type="datetimeFigureOut">
              <a:rPr lang="tr-TR" smtClean="0"/>
              <a:t>07.09.2022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6A107E0-34EE-4F99-905B-4B1DC322F37A}"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F746343-341B-4280-B3D3-13B19E55833A}" type="datetimeFigureOut">
              <a:rPr lang="tr-TR" smtClean="0"/>
              <a:t>07.09.2022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6A107E0-34EE-4F99-905B-4B1DC322F37A}"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F746343-341B-4280-B3D3-13B19E55833A}" type="datetimeFigureOut">
              <a:rPr lang="tr-TR" smtClean="0"/>
              <a:t>07.09.2022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6A107E0-34EE-4F99-905B-4B1DC322F37A}"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AF746343-341B-4280-B3D3-13B19E55833A}" type="datetimeFigureOut">
              <a:rPr lang="tr-TR" smtClean="0"/>
              <a:t>07.09.2022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6A107E0-34EE-4F99-905B-4B1DC322F37A}"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AF746343-341B-4280-B3D3-13B19E55833A}" type="datetimeFigureOut">
              <a:rPr lang="tr-TR" smtClean="0"/>
              <a:t>07.09.2022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6A107E0-34EE-4F99-905B-4B1DC322F37A}"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AF746343-341B-4280-B3D3-13B19E55833A}" type="datetimeFigureOut">
              <a:rPr lang="tr-TR" smtClean="0"/>
              <a:t>07.09.2022</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6A107E0-34EE-4F99-905B-4B1DC322F37A}"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AF746343-341B-4280-B3D3-13B19E55833A}" type="datetimeFigureOut">
              <a:rPr lang="tr-TR" smtClean="0"/>
              <a:t>07.09.2022</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6A107E0-34EE-4F99-905B-4B1DC322F37A}"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F746343-341B-4280-B3D3-13B19E55833A}" type="datetimeFigureOut">
              <a:rPr lang="tr-TR" smtClean="0"/>
              <a:t>07.09.2022</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6A107E0-34EE-4F99-905B-4B1DC322F37A}"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AF746343-341B-4280-B3D3-13B19E55833A}" type="datetimeFigureOut">
              <a:rPr lang="tr-TR" smtClean="0"/>
              <a:t>07.09.2022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6A107E0-34EE-4F99-905B-4B1DC322F37A}"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AF746343-341B-4280-B3D3-13B19E55833A}" type="datetimeFigureOut">
              <a:rPr lang="tr-TR" smtClean="0"/>
              <a:t>07.09.2022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F6A107E0-34EE-4F99-905B-4B1DC322F37A}" type="slidenum">
              <a:rPr lang="tr-TR" smtClean="0"/>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F746343-341B-4280-B3D3-13B19E55833A}" type="datetimeFigureOut">
              <a:rPr lang="tr-TR" smtClean="0"/>
              <a:t>07.09.2022</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6A107E0-34EE-4F99-905B-4B1DC322F37A}" type="slidenum">
              <a:rPr lang="tr-TR" smtClean="0"/>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1484785"/>
            <a:ext cx="7772400" cy="2115666"/>
          </a:xfrm>
        </p:spPr>
        <p:txBody>
          <a:bodyPr>
            <a:normAutofit fontScale="90000"/>
          </a:bodyPr>
          <a:lstStyle/>
          <a:p>
            <a:r>
              <a:rPr lang="tr-TR" b="1" dirty="0" smtClean="0">
                <a:solidFill>
                  <a:srgbClr val="FF0000"/>
                </a:solidFill>
              </a:rPr>
              <a:t>3-9 EYLÜL HALK SAĞLIĞI HAFTASI “KRONİK HASTALIK TARAMA VE İZLEMLERİ”</a:t>
            </a:r>
            <a:endParaRPr lang="tr-TR" b="1" dirty="0">
              <a:solidFill>
                <a:srgbClr val="FF0000"/>
              </a:solidFill>
            </a:endParaRPr>
          </a:p>
        </p:txBody>
      </p:sp>
      <p:sp>
        <p:nvSpPr>
          <p:cNvPr id="3" name="2 Alt Başlık"/>
          <p:cNvSpPr>
            <a:spLocks noGrp="1"/>
          </p:cNvSpPr>
          <p:nvPr>
            <p:ph type="subTitle" idx="1"/>
          </p:nvPr>
        </p:nvSpPr>
        <p:spPr/>
        <p:txBody>
          <a:bodyPr/>
          <a:lstStyle/>
          <a:p>
            <a:endParaRPr lang="tr-TR" dirty="0" smtClean="0"/>
          </a:p>
          <a:p>
            <a:endParaRPr lang="tr-TR" dirty="0"/>
          </a:p>
          <a:p>
            <a:r>
              <a:rPr lang="tr-TR" b="1" dirty="0" smtClean="0">
                <a:solidFill>
                  <a:schemeClr val="tx1"/>
                </a:solidFill>
              </a:rPr>
              <a:t>GÖNEN TOPLUM SAĞLIĞI MERKEZİ</a:t>
            </a:r>
            <a:endParaRPr lang="tr-TR"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t>
            </a:r>
            <a:endParaRPr lang="tr-TR" dirty="0"/>
          </a:p>
        </p:txBody>
      </p:sp>
      <p:sp>
        <p:nvSpPr>
          <p:cNvPr id="3" name="2 İçerik Yer Tutucusu"/>
          <p:cNvSpPr>
            <a:spLocks noGrp="1"/>
          </p:cNvSpPr>
          <p:nvPr>
            <p:ph idx="1"/>
          </p:nvPr>
        </p:nvSpPr>
        <p:spPr>
          <a:xfrm>
            <a:off x="457200" y="260648"/>
            <a:ext cx="8229600" cy="5865515"/>
          </a:xfrm>
        </p:spPr>
        <p:txBody>
          <a:bodyPr/>
          <a:lstStyle/>
          <a:p>
            <a:endParaRPr lang="tr-TR" dirty="0" smtClean="0"/>
          </a:p>
          <a:p>
            <a:endParaRPr lang="tr-TR" dirty="0" smtClean="0"/>
          </a:p>
          <a:p>
            <a:pPr algn="just"/>
            <a:r>
              <a:rPr lang="tr-TR" dirty="0" smtClean="0"/>
              <a:t>Aile Hekimlerimiz tarafından yapılan tarama ve izlemler ile; hastalık riski olan bireyler erken tespit edilmeleri, sağlıklı yaşam tarzı değişiklikleri konusunda danışmanlık verilerek takip edilmeleri, kronik hastalığı olan bireylerin daha fazla sorun (komplikasyon) yaşamadan hayatlarını idame ettirmeleri ve yaşam kalitelerin arttırmaları hedeflenmektedir.</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flipV="1">
            <a:off x="457200" y="228919"/>
            <a:ext cx="8229600" cy="45719"/>
          </a:xfrm>
        </p:spPr>
        <p:txBody>
          <a:bodyPr>
            <a:normAutofit fontScale="90000"/>
          </a:bodyPr>
          <a:lstStyle/>
          <a:p>
            <a:r>
              <a:rPr lang="tr-TR" dirty="0" smtClean="0"/>
              <a:t>.</a:t>
            </a:r>
            <a:endParaRPr lang="tr-TR" dirty="0"/>
          </a:p>
        </p:txBody>
      </p:sp>
      <p:sp>
        <p:nvSpPr>
          <p:cNvPr id="3" name="2 İçerik Yer Tutucusu"/>
          <p:cNvSpPr>
            <a:spLocks noGrp="1"/>
          </p:cNvSpPr>
          <p:nvPr>
            <p:ph idx="1"/>
          </p:nvPr>
        </p:nvSpPr>
        <p:spPr>
          <a:xfrm>
            <a:off x="457200" y="188640"/>
            <a:ext cx="8229600" cy="5937523"/>
          </a:xfrm>
        </p:spPr>
        <p:txBody>
          <a:bodyPr/>
          <a:lstStyle/>
          <a:p>
            <a:endParaRPr lang="tr-TR" dirty="0" smtClean="0"/>
          </a:p>
          <a:p>
            <a:endParaRPr lang="tr-TR" dirty="0"/>
          </a:p>
          <a:p>
            <a:pPr>
              <a:buNone/>
            </a:pPr>
            <a:r>
              <a:rPr lang="tr-TR" dirty="0" smtClean="0"/>
              <a:t>                     </a:t>
            </a:r>
          </a:p>
          <a:p>
            <a:endParaRPr lang="tr-TR" dirty="0"/>
          </a:p>
          <a:p>
            <a:endParaRPr lang="tr-TR" dirty="0" smtClean="0"/>
          </a:p>
          <a:p>
            <a:pPr>
              <a:buNone/>
            </a:pPr>
            <a:r>
              <a:rPr lang="tr-TR" dirty="0" smtClean="0"/>
              <a:t>  </a:t>
            </a:r>
          </a:p>
          <a:p>
            <a:pPr>
              <a:buNone/>
            </a:pPr>
            <a:r>
              <a:rPr lang="tr-TR" sz="4000" b="1" dirty="0">
                <a:solidFill>
                  <a:schemeClr val="tx2">
                    <a:lumMod val="60000"/>
                    <a:lumOff val="40000"/>
                  </a:schemeClr>
                </a:solidFill>
              </a:rPr>
              <a:t> </a:t>
            </a:r>
            <a:r>
              <a:rPr lang="tr-TR" sz="4000" b="1" dirty="0" smtClean="0">
                <a:solidFill>
                  <a:schemeClr val="tx2">
                    <a:lumMod val="60000"/>
                    <a:lumOff val="40000"/>
                  </a:schemeClr>
                </a:solidFill>
              </a:rPr>
              <a:t>                       Sağlıklı günler dileriz</a:t>
            </a:r>
            <a:r>
              <a:rPr lang="tr-TR" dirty="0" smtClean="0"/>
              <a:t>.</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flipV="1">
            <a:off x="457200" y="228919"/>
            <a:ext cx="8229600" cy="45719"/>
          </a:xfrm>
        </p:spPr>
        <p:txBody>
          <a:bodyPr>
            <a:normAutofit fontScale="90000"/>
          </a:bodyPr>
          <a:lstStyle/>
          <a:p>
            <a:r>
              <a:rPr lang="tr-TR" dirty="0" smtClean="0"/>
              <a:t>.</a:t>
            </a:r>
            <a:endParaRPr lang="tr-TR" dirty="0"/>
          </a:p>
        </p:txBody>
      </p:sp>
      <p:pic>
        <p:nvPicPr>
          <p:cNvPr id="1027" name="Picture 3" descr="D:\Belgelerim\Downloads\WhatsApp Image 2022-09-07 at 16.43.47.jpeg"/>
          <p:cNvPicPr>
            <a:picLocks noGrp="1" noChangeAspect="1" noChangeArrowheads="1"/>
          </p:cNvPicPr>
          <p:nvPr>
            <p:ph idx="1"/>
          </p:nvPr>
        </p:nvPicPr>
        <p:blipFill>
          <a:blip r:embed="rId2" cstate="print"/>
          <a:srcRect/>
          <a:stretch>
            <a:fillRect/>
          </a:stretch>
        </p:blipFill>
        <p:spPr bwMode="auto">
          <a:xfrm>
            <a:off x="683568" y="188640"/>
            <a:ext cx="7776864" cy="6480720"/>
          </a:xfrm>
          <a:prstGeom prst="rect">
            <a:avLst/>
          </a:prstGeom>
          <a:noFill/>
        </p:spPr>
      </p:pic>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t>
            </a:r>
            <a:endParaRPr lang="tr-TR" dirty="0"/>
          </a:p>
        </p:txBody>
      </p:sp>
      <p:sp>
        <p:nvSpPr>
          <p:cNvPr id="3" name="2 İçerik Yer Tutucusu"/>
          <p:cNvSpPr>
            <a:spLocks noGrp="1"/>
          </p:cNvSpPr>
          <p:nvPr>
            <p:ph idx="1"/>
          </p:nvPr>
        </p:nvSpPr>
        <p:spPr>
          <a:xfrm>
            <a:off x="457200" y="332656"/>
            <a:ext cx="8229600" cy="5793507"/>
          </a:xfrm>
        </p:spPr>
        <p:txBody>
          <a:bodyPr/>
          <a:lstStyle/>
          <a:p>
            <a:endParaRPr lang="tr-TR" dirty="0" smtClean="0"/>
          </a:p>
          <a:p>
            <a:endParaRPr lang="tr-TR" dirty="0"/>
          </a:p>
          <a:p>
            <a:pPr algn="just"/>
            <a:r>
              <a:rPr lang="tr-TR" dirty="0" smtClean="0"/>
              <a:t>Dünyada en sık görülen, en fazla ölüme ve engelliliğe neden olan bulaşıcı olmayan hastalıklara (kalp ve damar hastalıkları, kanserler, diyabet ve kronik hava yolu hastalıkları) bağlı erken ölümlerin (70 yaş altı ölümler) 2025 yılına kadar %25 azaltılması ülkemizin bulaşıcı olmayan hastalıklarla ilgili temel hedefidir.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t>
            </a:r>
            <a:endParaRPr lang="tr-TR" dirty="0"/>
          </a:p>
        </p:txBody>
      </p:sp>
      <p:sp>
        <p:nvSpPr>
          <p:cNvPr id="3" name="2 İçerik Yer Tutucusu"/>
          <p:cNvSpPr>
            <a:spLocks noGrp="1"/>
          </p:cNvSpPr>
          <p:nvPr>
            <p:ph idx="1"/>
          </p:nvPr>
        </p:nvSpPr>
        <p:spPr>
          <a:xfrm>
            <a:off x="457200" y="980728"/>
            <a:ext cx="8229600" cy="5145435"/>
          </a:xfrm>
        </p:spPr>
        <p:txBody>
          <a:bodyPr/>
          <a:lstStyle/>
          <a:p>
            <a:endParaRPr lang="tr-TR" dirty="0" smtClean="0"/>
          </a:p>
          <a:p>
            <a:endParaRPr lang="tr-TR" dirty="0"/>
          </a:p>
          <a:p>
            <a:pPr algn="just"/>
            <a:r>
              <a:rPr lang="tr-TR" dirty="0" smtClean="0"/>
              <a:t>Aile hekimleri kendilerine kayıtlı olan </a:t>
            </a:r>
            <a:r>
              <a:rPr lang="tr-TR" dirty="0" err="1" smtClean="0"/>
              <a:t>obez</a:t>
            </a:r>
            <a:r>
              <a:rPr lang="tr-TR" dirty="0" smtClean="0"/>
              <a:t>, </a:t>
            </a:r>
            <a:r>
              <a:rPr lang="tr-TR" dirty="0" err="1" smtClean="0"/>
              <a:t>hipertansif</a:t>
            </a:r>
            <a:r>
              <a:rPr lang="tr-TR" dirty="0" smtClean="0"/>
              <a:t>, diyabetik ve </a:t>
            </a:r>
            <a:r>
              <a:rPr lang="tr-TR" dirty="0" err="1" smtClean="0"/>
              <a:t>kardiyovasküler</a:t>
            </a:r>
            <a:r>
              <a:rPr lang="tr-TR" dirty="0" smtClean="0"/>
              <a:t> risk değerlendirmesi yapılması gereken hastalara, yaşlı bireylere ve sağlıklı bireylere dair listelerden tarama ve izlem işlemlerini yapmaktadır</a:t>
            </a:r>
            <a:endParaRPr lang="tr-TR" dirty="0"/>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t>
            </a:r>
            <a:endParaRPr lang="tr-TR" dirty="0"/>
          </a:p>
        </p:txBody>
      </p:sp>
      <p:sp>
        <p:nvSpPr>
          <p:cNvPr id="3" name="2 İçerik Yer Tutucusu"/>
          <p:cNvSpPr>
            <a:spLocks noGrp="1"/>
          </p:cNvSpPr>
          <p:nvPr>
            <p:ph idx="1"/>
          </p:nvPr>
        </p:nvSpPr>
        <p:spPr>
          <a:xfrm>
            <a:off x="457200" y="260648"/>
            <a:ext cx="8229600" cy="5865515"/>
          </a:xfrm>
        </p:spPr>
        <p:txBody>
          <a:bodyPr/>
          <a:lstStyle/>
          <a:p>
            <a:endParaRPr lang="tr-TR" dirty="0" smtClean="0"/>
          </a:p>
          <a:p>
            <a:endParaRPr lang="tr-TR" dirty="0"/>
          </a:p>
          <a:p>
            <a:pPr algn="just"/>
            <a:endParaRPr lang="tr-TR" dirty="0" smtClean="0"/>
          </a:p>
          <a:p>
            <a:pPr algn="just"/>
            <a:endParaRPr lang="tr-TR" dirty="0" smtClean="0"/>
          </a:p>
          <a:p>
            <a:pPr algn="just"/>
            <a:r>
              <a:rPr lang="tr-TR" dirty="0" smtClean="0"/>
              <a:t>18 yaş ve üstünde bireyler aile hekimine başvurarak yılda en az bir kez, kan basıncını, boy, kilo ve bel çevresini ölçtürebilir. Kan basıncı yüksek ise aile hekimi teşhis koymak için ilave kan basıncı ölçümleri ve tetkikler de isteyebilir.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t>
            </a:r>
            <a:endParaRPr lang="tr-TR" dirty="0"/>
          </a:p>
        </p:txBody>
      </p:sp>
      <p:sp>
        <p:nvSpPr>
          <p:cNvPr id="3" name="2 İçerik Yer Tutucusu"/>
          <p:cNvSpPr>
            <a:spLocks noGrp="1"/>
          </p:cNvSpPr>
          <p:nvPr>
            <p:ph idx="1"/>
          </p:nvPr>
        </p:nvSpPr>
        <p:spPr>
          <a:xfrm>
            <a:off x="457200" y="260648"/>
            <a:ext cx="8229600" cy="5865515"/>
          </a:xfrm>
        </p:spPr>
        <p:txBody>
          <a:bodyPr>
            <a:normAutofit/>
          </a:bodyPr>
          <a:lstStyle/>
          <a:p>
            <a:endParaRPr lang="tr-TR" dirty="0" smtClean="0"/>
          </a:p>
          <a:p>
            <a:endParaRPr lang="tr-TR" dirty="0" smtClean="0"/>
          </a:p>
          <a:p>
            <a:pPr algn="just"/>
            <a:r>
              <a:rPr lang="tr-TR" dirty="0" smtClean="0"/>
              <a:t>40 yaş ve üstündeki bireyler aile hekimine başvurarak yılda en az bir kez kan şekerini ölçtürebilir. Kan şekeri yüksek ise aile hekimi teşhis koymak için ilave kan şekeri ölçümleri ve tetkikler de isteyebilir. Hipertansiyon, diyabet veya </a:t>
            </a:r>
            <a:r>
              <a:rPr lang="tr-TR" dirty="0" err="1" smtClean="0"/>
              <a:t>obezite</a:t>
            </a:r>
            <a:r>
              <a:rPr lang="tr-TR" dirty="0" smtClean="0"/>
              <a:t> hastalarının kan basıncı, kilo ve kan şekerinin kontrol altında olması için aile hekimi tedavi planı yaparak takibini sağlamakta, ihtiyaç duyduğu durumlarda uzman hekime de sevk edebilmektedir.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t>
            </a:r>
            <a:endParaRPr lang="tr-TR" dirty="0"/>
          </a:p>
        </p:txBody>
      </p:sp>
      <p:sp>
        <p:nvSpPr>
          <p:cNvPr id="3" name="2 İçerik Yer Tutucusu"/>
          <p:cNvSpPr>
            <a:spLocks noGrp="1"/>
          </p:cNvSpPr>
          <p:nvPr>
            <p:ph idx="1"/>
          </p:nvPr>
        </p:nvSpPr>
        <p:spPr>
          <a:xfrm>
            <a:off x="457200" y="260648"/>
            <a:ext cx="8229600" cy="5865515"/>
          </a:xfrm>
        </p:spPr>
        <p:txBody>
          <a:bodyPr>
            <a:normAutofit/>
          </a:bodyPr>
          <a:lstStyle/>
          <a:p>
            <a:endParaRPr lang="tr-TR" dirty="0" smtClean="0"/>
          </a:p>
          <a:p>
            <a:endParaRPr lang="tr-TR" dirty="0" smtClean="0"/>
          </a:p>
          <a:p>
            <a:r>
              <a:rPr lang="tr-TR" dirty="0" smtClean="0"/>
              <a:t>Aile Hekimi, kan basıncı, kilo ve kan şekerinin kontrol altına alınması için sağlıklı beslenme, fiziksel aktivite, tütün ve tütün mamullerinden uzak durma, alkol bırakma gibi yaşam tarzı değişiklikleri konusunda danışmanlık vermekte, gerekli durumlarda sağlıklı hayat merkezlerinde çalışan diyetisyen, fizyoterapist, psikolog gibi ilgili sağlık profesyonellerinden destek alınmasını sağlamaktadır. Hastalar E-nabızda kendi tedavi planını görebilmekte ve evde ölçtüğünüz kan basıncı değerlerinizi sisteme ekleyebilmektedir.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t>
            </a:r>
            <a:endParaRPr lang="tr-TR" dirty="0"/>
          </a:p>
        </p:txBody>
      </p:sp>
      <p:sp>
        <p:nvSpPr>
          <p:cNvPr id="3" name="2 İçerik Yer Tutucusu"/>
          <p:cNvSpPr>
            <a:spLocks noGrp="1"/>
          </p:cNvSpPr>
          <p:nvPr>
            <p:ph idx="1"/>
          </p:nvPr>
        </p:nvSpPr>
        <p:spPr>
          <a:xfrm>
            <a:off x="457200" y="332656"/>
            <a:ext cx="8229600" cy="5793507"/>
          </a:xfrm>
        </p:spPr>
        <p:txBody>
          <a:bodyPr>
            <a:normAutofit/>
          </a:bodyPr>
          <a:lstStyle/>
          <a:p>
            <a:endParaRPr lang="tr-TR" dirty="0" smtClean="0"/>
          </a:p>
          <a:p>
            <a:pPr algn="just"/>
            <a:r>
              <a:rPr lang="tr-TR" dirty="0" smtClean="0"/>
              <a:t>40 yaş ve üstündeki bireyler aile hekimine başvurarak yılda en az bir kez </a:t>
            </a:r>
            <a:r>
              <a:rPr lang="tr-TR" dirty="0" err="1" smtClean="0"/>
              <a:t>kardiyovasküler</a:t>
            </a:r>
            <a:r>
              <a:rPr lang="tr-TR" dirty="0" smtClean="0"/>
              <a:t> risk değerlendirmesini yaptırabilirler. Risk değerlendirmesinde öncelikle yaş, cinsiyet, sigara kullanımı bilgileri alınmakta, kan basıncı ölçülerek ve total kolesterol değeri bakılarak 10 yıl içinde bazı kalp damar hastalıklarından ölüme ilişkin risk hesaplanmaktadır. Hesaplama sonrasında Aile Hekimi yaşam tarzı değişiklikleri konusunda danışmanlık vermekte, risk durumuna göre gerekli durumlarda sağlıklı hayat merkezlerinden destek alınmasını sağlamakta, daha ileri tetkik ve tedavi planı için ise uzman hekime yönlendirmektedir. </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t>
            </a:r>
            <a:endParaRPr lang="tr-TR" dirty="0"/>
          </a:p>
        </p:txBody>
      </p:sp>
      <p:sp>
        <p:nvSpPr>
          <p:cNvPr id="3" name="2 İçerik Yer Tutucusu"/>
          <p:cNvSpPr>
            <a:spLocks noGrp="1"/>
          </p:cNvSpPr>
          <p:nvPr>
            <p:ph idx="1"/>
          </p:nvPr>
        </p:nvSpPr>
        <p:spPr>
          <a:xfrm>
            <a:off x="457200" y="188640"/>
            <a:ext cx="8229600" cy="5937523"/>
          </a:xfrm>
        </p:spPr>
        <p:txBody>
          <a:bodyPr>
            <a:normAutofit/>
          </a:bodyPr>
          <a:lstStyle/>
          <a:p>
            <a:endParaRPr lang="tr-TR" dirty="0" smtClean="0"/>
          </a:p>
          <a:p>
            <a:endParaRPr lang="tr-TR" dirty="0" smtClean="0"/>
          </a:p>
          <a:p>
            <a:pPr algn="just"/>
            <a:r>
              <a:rPr lang="tr-TR" dirty="0" smtClean="0"/>
              <a:t>65 yaş ve üstündeki bireylerde yılda en az bir kez genel sağlık durumunun değerlendirilmesi için aile hekimine başvurabilir. Aile hekimi muayeneyi yaparak ihtiyaç duyulan </a:t>
            </a:r>
            <a:r>
              <a:rPr lang="tr-TR" dirty="0" err="1" smtClean="0"/>
              <a:t>laboratuvar</a:t>
            </a:r>
            <a:r>
              <a:rPr lang="tr-TR" dirty="0" smtClean="0"/>
              <a:t> testlerini ister. Bireyin genel sağlık durumu incelenirken günlük yaşam aktivitelerini gerçekleştirme, zihinsel faaliyetleri gerçekleştirme ve beslenme durumu da değerlendirilmektedir. Ayrıca kullanılan ilaçlar da aile hekimi tarafından gözden geçirilmektedir. </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20</TotalTime>
  <Words>489</Words>
  <Application>Microsoft Office PowerPoint</Application>
  <PresentationFormat>Ekran Gösterisi (4:3)</PresentationFormat>
  <Paragraphs>46</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Akış</vt:lpstr>
      <vt:lpstr>3-9 EYLÜL HALK SAĞLIĞI HAFTASI “KRONİK HASTALIK TARAMA VE İZLEMLERİ”</vt:lpstr>
      <vt:lpstr>.</vt:lpstr>
      <vt:lpstr>.</vt:lpstr>
      <vt:lpstr>.</vt:lpstr>
      <vt:lpstr>.</vt:lpstr>
      <vt:lpstr>.</vt:lpstr>
      <vt:lpstr>.</vt:lpstr>
      <vt:lpstr>.</vt:lpstr>
      <vt:lpstr>.</vt:lpstr>
      <vt:lpstr>.</vt:lpstr>
      <vt:lpst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3-9 EYLÜL HALK SAĞLIĞI HAFTASI “KRONİK HASTALIK TARAMA VE İZLEMLERİ”</dc:title>
  <dc:creator>Win7</dc:creator>
  <cp:lastModifiedBy>Win7</cp:lastModifiedBy>
  <cp:revision>3</cp:revision>
  <dcterms:created xsi:type="dcterms:W3CDTF">2022-09-07T13:44:05Z</dcterms:created>
  <dcterms:modified xsi:type="dcterms:W3CDTF">2022-09-07T14:04:13Z</dcterms:modified>
</cp:coreProperties>
</file>